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8"/>
  </p:handoutMasterIdLst>
  <p:sldIdLst>
    <p:sldId id="266" r:id="rId2"/>
    <p:sldId id="259" r:id="rId3"/>
    <p:sldId id="261" r:id="rId4"/>
    <p:sldId id="263" r:id="rId5"/>
    <p:sldId id="272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FFFFCC"/>
    <a:srgbClr val="FF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3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3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fld id="{76C76E97-9F35-41B2-9573-BD60B7F4F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70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D3D98C-6416-4C42-86D2-FDE1F1DE6D6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28F9D-A3AC-412B-AEBA-A2B923194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349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DE6E-FCEF-437B-B33E-A66F551493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1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A2256-3DF9-491A-8A14-A2A2301E7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200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6784F-B468-4FE2-ABBD-37B1C20218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095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472A0-6FF6-41F5-BE52-2D835B8166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953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CFB48-E928-4601-9A89-724D9CFB3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6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3C8F-33F8-4EDB-93D1-C8E6E06337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72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B20CC-5EAC-4FC0-B9E9-9E7A3141B0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53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24A0-B812-4431-9296-2F81FC2578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562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67083-2FFF-4D1B-BD1A-962D95688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710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996A00-F3F9-4E96-B940-DB2E4FDF101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7772400" cy="1143000"/>
          </a:xfrm>
        </p:spPr>
        <p:txBody>
          <a:bodyPr/>
          <a:lstStyle/>
          <a:p>
            <a:pPr algn="r"/>
            <a:r>
              <a:rPr lang="en-US" b="1" smtClean="0">
                <a:solidFill>
                  <a:srgbClr val="008000"/>
                </a:solidFill>
              </a:rPr>
              <a:t>04/11/16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153400" cy="5638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15B: ¿</a:t>
            </a:r>
            <a:r>
              <a:rPr lang="en-US" dirty="0" err="1" smtClean="0"/>
              <a:t>Cuales</a:t>
            </a:r>
            <a:r>
              <a:rPr lang="en-US" dirty="0" smtClean="0"/>
              <a:t> son los </a:t>
            </a:r>
            <a:r>
              <a:rPr lang="en-US" dirty="0" err="1" smtClean="0"/>
              <a:t>articulos</a:t>
            </a:r>
            <a:r>
              <a:rPr lang="en-US" dirty="0" smtClean="0"/>
              <a:t> </a:t>
            </a:r>
            <a:r>
              <a:rPr lang="en-US" dirty="0" err="1" smtClean="0"/>
              <a:t>indefinidos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sz="2800" b="1" i="1" dirty="0" smtClean="0">
                <a:solidFill>
                  <a:srgbClr val="00B050"/>
                </a:solidFill>
              </a:rPr>
              <a:t>L.O.: To recall definite articles and learn indefinite articles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Inicial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/>
              <a:t>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dirty="0" smtClean="0"/>
              <a:t>on el </a:t>
            </a:r>
            <a:r>
              <a:rPr lang="en-US" altLang="en-US" dirty="0" err="1" smtClean="0"/>
              <a:t>articulo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definido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correcto</a:t>
            </a:r>
            <a:endParaRPr lang="en-US" altLang="en-US" dirty="0" smtClean="0"/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n-US" dirty="0" smtClean="0"/>
              <a:t>____ amigo		</a:t>
            </a:r>
            <a:r>
              <a:rPr lang="en-US" dirty="0" smtClean="0">
                <a:solidFill>
                  <a:srgbClr val="008000"/>
                </a:solidFill>
              </a:rPr>
              <a:t>5. </a:t>
            </a:r>
            <a:r>
              <a:rPr lang="en-US" dirty="0" smtClean="0"/>
              <a:t>____ </a:t>
            </a:r>
            <a:r>
              <a:rPr lang="en-US" dirty="0" err="1" smtClean="0"/>
              <a:t>amigas</a:t>
            </a:r>
            <a:endParaRPr lang="en-US" dirty="0" smtClean="0"/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n-US" dirty="0" smtClean="0"/>
              <a:t>____ </a:t>
            </a:r>
            <a:r>
              <a:rPr lang="en-US" dirty="0" err="1" smtClean="0"/>
              <a:t>muchacha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008000"/>
                </a:solidFill>
              </a:rPr>
              <a:t>6. </a:t>
            </a:r>
            <a:r>
              <a:rPr lang="en-US" dirty="0" smtClean="0"/>
              <a:t>____ </a:t>
            </a:r>
            <a:r>
              <a:rPr lang="en-US" dirty="0" err="1" smtClean="0"/>
              <a:t>muchachos</a:t>
            </a:r>
            <a:endParaRPr lang="en-US" dirty="0" smtClean="0"/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n-US" dirty="0" smtClean="0"/>
              <a:t>____ </a:t>
            </a:r>
            <a:r>
              <a:rPr lang="en-US" dirty="0" err="1" smtClean="0"/>
              <a:t>escuela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008000"/>
                </a:solidFill>
              </a:rPr>
              <a:t>7. </a:t>
            </a:r>
            <a:r>
              <a:rPr lang="en-US" dirty="0" smtClean="0"/>
              <a:t>____ </a:t>
            </a:r>
            <a:r>
              <a:rPr lang="en-US" dirty="0" err="1" smtClean="0"/>
              <a:t>cursos</a:t>
            </a:r>
            <a:endParaRPr lang="en-US" dirty="0" smtClean="0"/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n-US" dirty="0" smtClean="0"/>
              <a:t>____</a:t>
            </a:r>
            <a:r>
              <a:rPr lang="en-US" dirty="0" err="1" smtClean="0"/>
              <a:t>alumnos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008000"/>
                </a:solidFill>
              </a:rPr>
              <a:t>8. </a:t>
            </a:r>
            <a:r>
              <a:rPr lang="en-US" dirty="0" smtClean="0"/>
              <a:t>____ </a:t>
            </a:r>
            <a:r>
              <a:rPr lang="en-US" dirty="0" err="1" smtClean="0"/>
              <a:t>alumno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83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indefinidos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(Indefinite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u="sng"/>
              <a:t>A, AN</a:t>
            </a:r>
            <a:r>
              <a:rPr lang="en-US" altLang="en-US"/>
              <a:t> and </a:t>
            </a:r>
            <a:r>
              <a:rPr lang="en-US" altLang="en-US" u="sng"/>
              <a:t>Some</a:t>
            </a:r>
            <a:r>
              <a:rPr lang="en-US" altLang="en-US"/>
              <a:t> are called INDEFINITE ARTICLES. </a:t>
            </a:r>
          </a:p>
          <a:p>
            <a:pPr>
              <a:lnSpc>
                <a:spcPct val="90000"/>
              </a:lnSpc>
            </a:pPr>
            <a:r>
              <a:rPr lang="en-US" altLang="en-US"/>
              <a:t>In Spanish, the singular indefinite articles are UN and UNA.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/>
              <a:t>What “articulo indefinido” would you use?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_____ Libro		_____ Pluma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_____ Alumno		_____ Alumna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_____ Grado		_____ Nota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03325" y="3886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chemeClr val="accent2"/>
                </a:solidFill>
              </a:rPr>
              <a:t>Un</a:t>
            </a:r>
            <a:endParaRPr lang="en-US" altLang="en-US" sz="34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2192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219200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8006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7847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800600" y="4953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altLang="en-US" sz="3200" i="1"/>
              <a:t>What “articulo indefinido” would you use?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7724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Libros</a:t>
            </a:r>
            <a:r>
              <a:rPr lang="en-US" altLang="en-US" dirty="0"/>
              <a:t>		_____ Plumas</a:t>
            </a:r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Alumnos</a:t>
            </a:r>
            <a:r>
              <a:rPr lang="en-US" altLang="en-US" dirty="0"/>
              <a:t>	_____ </a:t>
            </a:r>
            <a:r>
              <a:rPr lang="en-US" altLang="en-US" dirty="0" err="1"/>
              <a:t>Alumnas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Grados</a:t>
            </a:r>
            <a:r>
              <a:rPr lang="en-US" altLang="en-US" dirty="0"/>
              <a:t>		_____ </a:t>
            </a:r>
            <a:r>
              <a:rPr lang="en-US" altLang="en-US" dirty="0" err="1"/>
              <a:t>Notas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The plural INDEFINATE ARTICLES in Spanish are __________  and </a:t>
            </a:r>
            <a:r>
              <a:rPr lang="en-US" altLang="en-US" dirty="0" smtClean="0"/>
              <a:t>_________.</a:t>
            </a:r>
          </a:p>
          <a:p>
            <a:r>
              <a:rPr lang="en-US" altLang="en-US" dirty="0"/>
              <a:t>UN, UNA, UNOS, UNAS (a, an, some) are used when referring to something IN GENERAL.</a:t>
            </a:r>
          </a:p>
          <a:p>
            <a:endParaRPr lang="en-US" altLang="en-US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14400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914400" y="2438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175125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191000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251325" y="2514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260725" y="4114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chemeClr val="accent2"/>
                </a:solidFill>
              </a:rPr>
              <a:t>Unos</a:t>
            </a:r>
            <a:endParaRPr lang="en-US" altLang="en-US" sz="34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080125" y="4038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chemeClr val="accent2"/>
                </a:solidFill>
              </a:rPr>
              <a:t>Unas</a:t>
            </a:r>
            <a:endParaRPr lang="en-US" altLang="en-US" sz="34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Sustantivos que terminan en –E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(Nouns that end in –E)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458200" cy="5029200"/>
          </a:xfrm>
        </p:spPr>
        <p:txBody>
          <a:bodyPr/>
          <a:lstStyle/>
          <a:p>
            <a:r>
              <a:rPr lang="en-US" altLang="en-US"/>
              <a:t>Nouns that end in –E can be of EITHER GENDER, you just have to learn whether it’s masculine or femenine.</a:t>
            </a:r>
          </a:p>
          <a:p>
            <a:pPr>
              <a:buFontTx/>
              <a:buNone/>
            </a:pPr>
            <a:r>
              <a:rPr lang="en-US" altLang="en-US" i="1"/>
              <a:t>Ejemplos: </a:t>
            </a:r>
          </a:p>
          <a:p>
            <a:pPr>
              <a:buFontTx/>
              <a:buNone/>
            </a:pPr>
            <a:r>
              <a:rPr lang="en-US" altLang="en-US"/>
              <a:t>	</a:t>
            </a:r>
            <a:r>
              <a:rPr lang="en-US" altLang="en-US" u="sng"/>
              <a:t>El</a:t>
            </a:r>
            <a:r>
              <a:rPr lang="en-US" altLang="en-US"/>
              <a:t> continente		____ continentes</a:t>
            </a:r>
          </a:p>
          <a:p>
            <a:pPr>
              <a:buFontTx/>
              <a:buNone/>
            </a:pPr>
            <a:r>
              <a:rPr lang="en-US" altLang="en-US"/>
              <a:t>	</a:t>
            </a:r>
            <a:r>
              <a:rPr lang="en-US" altLang="en-US" u="sng"/>
              <a:t>La</a:t>
            </a:r>
            <a:r>
              <a:rPr lang="en-US" altLang="en-US"/>
              <a:t> clase			____ clases</a:t>
            </a:r>
          </a:p>
          <a:p>
            <a:pPr>
              <a:buFontTx/>
              <a:buNone/>
            </a:pPr>
            <a:r>
              <a:rPr lang="en-US" altLang="en-US"/>
              <a:t> 	</a:t>
            </a:r>
            <a:r>
              <a:rPr lang="en-US" altLang="en-US" u="sng"/>
              <a:t>Un</a:t>
            </a:r>
            <a:r>
              <a:rPr lang="en-US" altLang="en-US"/>
              <a:t> elefante		____ elefantes</a:t>
            </a:r>
          </a:p>
          <a:p>
            <a:pPr>
              <a:buFontTx/>
              <a:buNone/>
            </a:pPr>
            <a:r>
              <a:rPr lang="en-US" altLang="en-US"/>
              <a:t>	</a:t>
            </a:r>
            <a:r>
              <a:rPr lang="en-US" altLang="en-US" u="sng"/>
              <a:t>Una</a:t>
            </a:r>
            <a:r>
              <a:rPr lang="en-US" altLang="en-US"/>
              <a:t> elefante		____ elefantes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810000" y="3733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chemeClr val="accent2"/>
                </a:solidFill>
              </a:rPr>
              <a:t>Los</a:t>
            </a:r>
            <a:endParaRPr lang="en-US" altLang="en-US" sz="34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7941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794125" y="4876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794125" y="5486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Unas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algn="r"/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7772400" cy="41148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Copy and answer with YES</a:t>
            </a:r>
            <a:r>
              <a:rPr lang="en-US" dirty="0" smtClean="0"/>
              <a:t>. Pedro and Maria are friends from the United States. In Full Spanish Sentences, answer the questions about them.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norteamericano</a:t>
            </a:r>
            <a:r>
              <a:rPr lang="en-US" dirty="0" smtClean="0"/>
              <a:t> el </a:t>
            </a:r>
            <a:r>
              <a:rPr lang="en-US" dirty="0" err="1" smtClean="0"/>
              <a:t>muchacho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¿Y la </a:t>
            </a:r>
            <a:r>
              <a:rPr lang="en-US" dirty="0" err="1" smtClean="0"/>
              <a:t>muchacha</a:t>
            </a:r>
            <a:r>
              <a:rPr lang="en-US" dirty="0" smtClean="0"/>
              <a:t>? ¿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dirty="0" err="1" smtClean="0"/>
              <a:t>norteamericana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¿Son </a:t>
            </a:r>
            <a:r>
              <a:rPr lang="en-US" dirty="0" err="1" smtClean="0"/>
              <a:t>norteamericanos</a:t>
            </a:r>
            <a:r>
              <a:rPr lang="en-US" dirty="0" smtClean="0"/>
              <a:t> los amigos?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¿Son los </a:t>
            </a:r>
            <a:r>
              <a:rPr lang="en-US" dirty="0" err="1" smtClean="0"/>
              <a:t>muchachos</a:t>
            </a:r>
            <a:r>
              <a:rPr lang="en-US" dirty="0" smtClean="0"/>
              <a:t> </a:t>
            </a:r>
            <a:r>
              <a:rPr lang="en-US" dirty="0" err="1" smtClean="0"/>
              <a:t>alumnos</a:t>
            </a:r>
            <a:r>
              <a:rPr lang="en-US" dirty="0" smtClean="0"/>
              <a:t> </a:t>
            </a:r>
            <a:r>
              <a:rPr lang="en-US" dirty="0" err="1" smtClean="0"/>
              <a:t>nuevos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</a:t>
            </a:r>
            <a:r>
              <a:rPr lang="en-US" dirty="0" smtClean="0"/>
              <a:t> Pedro un amigo de Maria?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</a:t>
            </a:r>
            <a:r>
              <a:rPr lang="en-US" dirty="0" smtClean="0"/>
              <a:t> Maria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amiga</a:t>
            </a:r>
            <a:r>
              <a:rPr lang="en-US" dirty="0" smtClean="0"/>
              <a:t> de Pedro?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97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305800" cy="48768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WORKBOOK: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p. </a:t>
            </a:r>
            <a:r>
              <a:rPr lang="en-US" altLang="en-US" dirty="0" smtClean="0"/>
              <a:t>1.7-1.8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09600" y="1143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15 </a:t>
            </a:r>
            <a:r>
              <a:rPr lang="en-US" altLang="en-US" b="1" dirty="0" smtClean="0">
                <a:solidFill>
                  <a:srgbClr val="FF0000"/>
                </a:solidFill>
              </a:rPr>
              <a:t>B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4955</TotalTime>
  <Words>208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Art Class</vt:lpstr>
      <vt:lpstr>04/11/16</vt:lpstr>
      <vt:lpstr>Articulos indefinidos (Indefinite Articles)</vt:lpstr>
      <vt:lpstr>What “articulo indefinido” would you use?</vt:lpstr>
      <vt:lpstr>Sustantivos que terminan en –E (Nouns that end in –E)</vt:lpstr>
      <vt:lpstr>Practica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fecha es el 10 de noviembre del 2009</dc:title>
  <dc:creator>Helen Zumaeta</dc:creator>
  <cp:lastModifiedBy>Helen Zumaeta</cp:lastModifiedBy>
  <cp:revision>39</cp:revision>
  <cp:lastPrinted>2015-11-17T14:19:43Z</cp:lastPrinted>
  <dcterms:created xsi:type="dcterms:W3CDTF">2009-11-10T15:14:40Z</dcterms:created>
  <dcterms:modified xsi:type="dcterms:W3CDTF">2016-11-04T15:15:24Z</dcterms:modified>
</cp:coreProperties>
</file>